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ra Light" panose="020B0604020202020204" charset="0"/>
      <p:regular r:id="rId13"/>
    </p:embeddedFont>
    <p:embeddedFont>
      <p:font typeface="Sora Semi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4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74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-3-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5.svg"/><Relationship Id="rId5" Type="http://schemas.openxmlformats.org/officeDocument/2006/relationships/image" Target="../media/image-3-3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-7-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1470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Real-Time Energy Tracking Analytics Dashboard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44709" y="48777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Smart Home Energy Management System</a:t>
            </a:r>
            <a:endParaRPr lang="en-US" sz="1700" b="1" dirty="0"/>
          </a:p>
        </p:txBody>
      </p:sp>
      <p:sp>
        <p:nvSpPr>
          <p:cNvPr id="5" name="Text 2"/>
          <p:cNvSpPr/>
          <p:nvPr/>
        </p:nvSpPr>
        <p:spPr>
          <a:xfrm>
            <a:off x="6244709" y="54681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                                                             - By Kazi Jiya Mukim</a:t>
            </a:r>
            <a:endParaRPr lang="en-US" sz="17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87197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59569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309" y="3714631"/>
            <a:ext cx="1210270" cy="407075"/>
          </a:xfrm>
          <a:prstGeom prst="roundRect">
            <a:avLst>
              <a:gd name="adj" fmla="val 17883"/>
            </a:avLst>
          </a:prstGeom>
          <a:solidFill>
            <a:srgbClr val="F9D2D6"/>
          </a:solidFill>
          <a:ln/>
        </p:spPr>
      </p:sp>
      <p:sp>
        <p:nvSpPr>
          <p:cNvPr id="4" name="Text 1"/>
          <p:cNvSpPr/>
          <p:nvPr/>
        </p:nvSpPr>
        <p:spPr>
          <a:xfrm>
            <a:off x="888206" y="3779520"/>
            <a:ext cx="95047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OVERVIEW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8309" y="420826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58309" y="5245894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analytics dashboard provides real-time energy consumption tracking for smart home systems. The platform enables homeowners to monitor their energy usage patterns, identify inefficiencies, and make data-driven decisions to reduce consumption and costs.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652974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Built with scalable architecture, the system processes live data streams from multiple smart devices, aggregates consumption metrics, and presents actionable insights through interactive visualizations.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473" y="638770"/>
            <a:ext cx="9479161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Module Purpose &amp; Core Activities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748" y="2754630"/>
            <a:ext cx="6254234" cy="37118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22133" y="3661878"/>
            <a:ext cx="532416" cy="5324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7784" y="5282252"/>
            <a:ext cx="1554653" cy="94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Interactive Visualization</a:t>
            </a:r>
            <a:endParaRPr lang="en-US" sz="1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72993" y="3662876"/>
            <a:ext cx="532416" cy="53241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88495" y="5439980"/>
            <a:ext cx="1554653" cy="6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Real-time Processing</a:t>
            </a:r>
            <a:endParaRPr lang="en-US" sz="1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13703" y="3662876"/>
            <a:ext cx="532416" cy="53241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97260" y="5439980"/>
            <a:ext cx="1554653" cy="63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Collection</a:t>
            </a:r>
            <a:endParaRPr lang="en-US" sz="1400" dirty="0"/>
          </a:p>
        </p:txBody>
      </p:sp>
      <p:sp>
        <p:nvSpPr>
          <p:cNvPr id="10" name="Text 4"/>
          <p:cNvSpPr/>
          <p:nvPr/>
        </p:nvSpPr>
        <p:spPr>
          <a:xfrm>
            <a:off x="9629418" y="1832610"/>
            <a:ext cx="3977402" cy="41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What This Module Does</a:t>
            </a:r>
            <a:endParaRPr lang="en-US" sz="2600" dirty="0"/>
          </a:p>
        </p:txBody>
      </p:sp>
      <p:sp>
        <p:nvSpPr>
          <p:cNvPr id="11" name="Text 5"/>
          <p:cNvSpPr/>
          <p:nvPr/>
        </p:nvSpPr>
        <p:spPr>
          <a:xfrm>
            <a:off x="9629418" y="2447925"/>
            <a:ext cx="4276011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Analytics Dashboard Module serves as the central hub for energy data visualization and reporting. It transforms raw sensor data into meaningful insights.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9629418" y="4275296"/>
            <a:ext cx="4276011" cy="2962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Collects real-time data from connected smart devices</a:t>
            </a:r>
            <a:endParaRPr lang="en-US" sz="160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Processes and aggregates energy consumption metrics</a:t>
            </a:r>
            <a:endParaRPr lang="en-US" sz="160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Generates dynamic visual reports and charts</a:t>
            </a:r>
            <a:endParaRPr lang="en-US" sz="160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historical trend analysis</a:t>
            </a:r>
            <a:endParaRPr lang="en-US" sz="160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Enables data export for further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3553" y="1006554"/>
            <a:ext cx="1373981" cy="332303"/>
          </a:xfrm>
          <a:prstGeom prst="roundRect">
            <a:avLst>
              <a:gd name="adj" fmla="val 18130"/>
            </a:avLst>
          </a:prstGeom>
          <a:noFill/>
          <a:ln w="7620">
            <a:solidFill>
              <a:srgbClr val="DA1B2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18686" y="1067872"/>
            <a:ext cx="1143714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ARCHITECTURE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803553" y="1398151"/>
            <a:ext cx="6947178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System Architecture Classes</a:t>
            </a:r>
            <a:endParaRPr lang="en-US" sz="3700" dirty="0"/>
          </a:p>
        </p:txBody>
      </p:sp>
      <p:sp>
        <p:nvSpPr>
          <p:cNvPr id="5" name="Shape 3"/>
          <p:cNvSpPr/>
          <p:nvPr/>
        </p:nvSpPr>
        <p:spPr>
          <a:xfrm>
            <a:off x="803553" y="2210395"/>
            <a:ext cx="6437471" cy="2432090"/>
          </a:xfrm>
          <a:prstGeom prst="roundRect">
            <a:avLst>
              <a:gd name="adj" fmla="val 3096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6413" y="2233255"/>
            <a:ext cx="6391751" cy="537805"/>
          </a:xfrm>
          <a:prstGeom prst="roundRect">
            <a:avLst>
              <a:gd name="adj" fmla="val 8902"/>
            </a:avLst>
          </a:prstGeom>
          <a:solidFill>
            <a:srgbClr val="F9D2D6"/>
          </a:solidFill>
          <a:ln/>
        </p:spPr>
      </p:sp>
      <p:sp>
        <p:nvSpPr>
          <p:cNvPr id="7" name="Text 5"/>
          <p:cNvSpPr/>
          <p:nvPr/>
        </p:nvSpPr>
        <p:spPr>
          <a:xfrm>
            <a:off x="3887867" y="2330291"/>
            <a:ext cx="26884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05602" y="2919413"/>
            <a:ext cx="3090624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AnalyticsController Class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05602" y="3303270"/>
            <a:ext cx="603337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Entity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005602" y="3654266"/>
            <a:ext cx="6033373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Represents energy data models including consumption records, device metadata, and timestamp information. Handles data validation and entity relationships.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389376" y="2210395"/>
            <a:ext cx="6437471" cy="2432090"/>
          </a:xfrm>
          <a:prstGeom prst="roundRect">
            <a:avLst>
              <a:gd name="adj" fmla="val 3096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12236" y="2233255"/>
            <a:ext cx="6391751" cy="537805"/>
          </a:xfrm>
          <a:prstGeom prst="roundRect">
            <a:avLst>
              <a:gd name="adj" fmla="val 8902"/>
            </a:avLst>
          </a:prstGeom>
          <a:solidFill>
            <a:srgbClr val="F9D2D6"/>
          </a:solidFill>
          <a:ln/>
        </p:spPr>
      </p:sp>
      <p:sp>
        <p:nvSpPr>
          <p:cNvPr id="13" name="Text 11"/>
          <p:cNvSpPr/>
          <p:nvPr/>
        </p:nvSpPr>
        <p:spPr>
          <a:xfrm>
            <a:off x="10473690" y="2330291"/>
            <a:ext cx="26884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91425" y="2919413"/>
            <a:ext cx="3132534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EnergyTrackingController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91425" y="3303270"/>
            <a:ext cx="603337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Entry Point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91425" y="3654266"/>
            <a:ext cx="6033373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Manages HTTP requests and API endpoints. Routes incoming data requests to appropriate services and returns formatted responses to client applications.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803553" y="4790837"/>
            <a:ext cx="6437471" cy="2432090"/>
          </a:xfrm>
          <a:prstGeom prst="roundRect">
            <a:avLst>
              <a:gd name="adj" fmla="val 3096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26413" y="4813697"/>
            <a:ext cx="6391751" cy="537805"/>
          </a:xfrm>
          <a:prstGeom prst="roundRect">
            <a:avLst>
              <a:gd name="adj" fmla="val 8902"/>
            </a:avLst>
          </a:prstGeom>
          <a:solidFill>
            <a:srgbClr val="F9D2D6"/>
          </a:solidFill>
          <a:ln/>
        </p:spPr>
      </p:sp>
      <p:sp>
        <p:nvSpPr>
          <p:cNvPr id="19" name="Text 17"/>
          <p:cNvSpPr/>
          <p:nvPr/>
        </p:nvSpPr>
        <p:spPr>
          <a:xfrm>
            <a:off x="3887867" y="4910733"/>
            <a:ext cx="26884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05602" y="5499854"/>
            <a:ext cx="275355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AnalyticsService Class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005602" y="5883712"/>
            <a:ext cx="603337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Business Logic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1005602" y="6234708"/>
            <a:ext cx="6033373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Implements core processing algorithms for energy analytics. Calculates consumption patterns, performs trend analysis, and applies business rules for insights generation.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389376" y="4790837"/>
            <a:ext cx="6437471" cy="2432090"/>
          </a:xfrm>
          <a:prstGeom prst="roundRect">
            <a:avLst>
              <a:gd name="adj" fmla="val 3096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12236" y="4813697"/>
            <a:ext cx="6391751" cy="537805"/>
          </a:xfrm>
          <a:prstGeom prst="roundRect">
            <a:avLst>
              <a:gd name="adj" fmla="val 8902"/>
            </a:avLst>
          </a:prstGeom>
          <a:solidFill>
            <a:srgbClr val="F9D2D6"/>
          </a:solidFill>
          <a:ln/>
        </p:spPr>
      </p:sp>
      <p:sp>
        <p:nvSpPr>
          <p:cNvPr id="25" name="Text 23"/>
          <p:cNvSpPr/>
          <p:nvPr/>
        </p:nvSpPr>
        <p:spPr>
          <a:xfrm>
            <a:off x="10473690" y="4910733"/>
            <a:ext cx="26884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591425" y="5499854"/>
            <a:ext cx="26292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ChartGenerator Class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591425" y="5883712"/>
            <a:ext cx="603337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Visualization Layer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7591425" y="6234708"/>
            <a:ext cx="6033373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Creates dynamic visualizations including pie charts for device distribution, line charts for trends, and bar charts for comparative analysis across time periods.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609" y="931069"/>
            <a:ext cx="8565237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Class Diagram: Analytics Module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9" y="2026563"/>
            <a:ext cx="8460462" cy="50762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1322" y="2132290"/>
            <a:ext cx="4129088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Component Relationships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9621322" y="2689384"/>
            <a:ext cx="4336971" cy="883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class diagram illustrates the architectural flow and dependencies between system components.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621322" y="3729633"/>
            <a:ext cx="4336971" cy="2356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Controllers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 Handle incoming requests and route to services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Services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 Execute business logic and data processing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Entities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 Define data structure and validation rules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Generators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 Transform processed data into visual formats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621322" y="6242871"/>
            <a:ext cx="4336971" cy="589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Each layer maintains clear separation of concerns for maintainability and scalability.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32346"/>
            <a:ext cx="741437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Database Schema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31613"/>
            <a:ext cx="488549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Core Tables &amp; Relationships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58309" y="5084088"/>
            <a:ext cx="4226838" cy="2321362"/>
          </a:xfrm>
          <a:prstGeom prst="roundRect">
            <a:avLst>
              <a:gd name="adj" fmla="val 392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2504" y="53082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EnergyReadings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5794415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Stores timestamped consumption data with device identifiers, wattage values, and reading timestamps.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084088"/>
            <a:ext cx="4226838" cy="2321362"/>
          </a:xfrm>
          <a:prstGeom prst="roundRect">
            <a:avLst>
              <a:gd name="adj" fmla="val 392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5916" y="53082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Devices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25916" y="5794415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Maintains device registry including device types, locations, and connection status information.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5134" y="5084088"/>
            <a:ext cx="4226957" cy="2321362"/>
          </a:xfrm>
          <a:prstGeom prst="roundRect">
            <a:avLst>
              <a:gd name="adj" fmla="val 392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69329" y="53082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9329" y="5794415"/>
            <a:ext cx="377856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Aggregated metrics including daily summaries, peak usage times, and calculated trends for reporting.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86414" y="927497"/>
            <a:ext cx="1160621" cy="257056"/>
          </a:xfrm>
          <a:prstGeom prst="roundRect">
            <a:avLst>
              <a:gd name="adj" fmla="val 19900"/>
            </a:avLst>
          </a:prstGeom>
          <a:solidFill>
            <a:srgbClr val="F9D2D6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77735" y="995124"/>
            <a:ext cx="121682" cy="1216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60257" y="973098"/>
            <a:ext cx="795457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LOGIC FLOW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1786414" y="1227296"/>
            <a:ext cx="4229576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Module Pseudocode</a:t>
            </a:r>
            <a:endParaRPr lang="en-US" sz="3150" dirty="0"/>
          </a:p>
        </p:txBody>
      </p:sp>
      <p:sp>
        <p:nvSpPr>
          <p:cNvPr id="6" name="Shape 3"/>
          <p:cNvSpPr/>
          <p:nvPr/>
        </p:nvSpPr>
        <p:spPr>
          <a:xfrm>
            <a:off x="1786414" y="1888450"/>
            <a:ext cx="11057453" cy="5413534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1778913" y="1888450"/>
            <a:ext cx="11072455" cy="5413534"/>
          </a:xfrm>
          <a:prstGeom prst="roundRect">
            <a:avLst>
              <a:gd name="adj" fmla="val 422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1931075" y="2002631"/>
            <a:ext cx="10768132" cy="5185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FUNCTION trackEnergyConsumption():
 INITIALIZE dataCollector
 WHILE system is active:
 readings = COLLECT data from smart devices
 FOR EACH reading IN readings:
 VALIDATE reading data
 STORE reading in database
 IF reading exceeds threshold:
 TRIGGER alert notification
 aggregatedData = AGGREGATE readings by device and timeframe
 GENERATE visualization data:
 - Calculate daily consumption totals
 - Identify peak usage periods 
 - Compare current vs historical trends
 UPDATE dashboard with latest metrics
 WAIT for next polling interval
 END WHILE
END FUNCTION
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51603" y="1041797"/>
            <a:ext cx="5690592" cy="44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Java Implementation &amp; Results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351603" y="1706880"/>
            <a:ext cx="215800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Code Sample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2351603" y="2073593"/>
            <a:ext cx="4796909" cy="5017175"/>
          </a:xfrm>
          <a:prstGeom prst="roundRect">
            <a:avLst>
              <a:gd name="adj" fmla="val 119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2344817" y="2073593"/>
            <a:ext cx="4810482" cy="5017175"/>
          </a:xfrm>
          <a:prstGeom prst="roundRect">
            <a:avLst>
              <a:gd name="adj" fmla="val 426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2481382" y="2175986"/>
            <a:ext cx="4537353" cy="4812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@RestController
@RequestMapping("/api/analytics")
public class EnergyTrackingController {
  @Autowired
  private AnalyticsService service;
  @GetMapping("/realtime")
  public ResponseEntity 
    getRealTimeData() {
    EnergyData data = service
      .getCurrentConsumption();
    return ResponseEntity
      .ok(data);
  }
  @GetMapping("/chart/{type}")
  public ChartData generateChart(
    @PathVariable String type) {
    return service
      .createVisualization(type);
  }
}
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7391043" y="1620679"/>
            <a:ext cx="4993838" cy="5567005"/>
          </a:xfrm>
          <a:prstGeom prst="roundRect">
            <a:avLst>
              <a:gd name="adj" fmla="val 1971"/>
            </a:avLst>
          </a:prstGeom>
          <a:solidFill>
            <a:srgbClr val="DA1B2E"/>
          </a:solidFill>
          <a:ln/>
        </p:spPr>
      </p:sp>
      <p:sp>
        <p:nvSpPr>
          <p:cNvPr id="8" name="Text 6"/>
          <p:cNvSpPr/>
          <p:nvPr/>
        </p:nvSpPr>
        <p:spPr>
          <a:xfrm>
            <a:off x="7527608" y="1706880"/>
            <a:ext cx="215800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Execution Results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27608" y="2062877"/>
            <a:ext cx="4720709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Performance Metrics: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527608" y="2318623"/>
            <a:ext cx="4720709" cy="713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response time: 180ms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refresh rate: 5 seconds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Concurrent users supported: 500+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Chart generation: &lt;1 second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7527608" y="3109420"/>
            <a:ext cx="4720709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Outcomes: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527608" y="3365166"/>
            <a:ext cx="4720709" cy="534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Successfully processes real-time energy data with minimal latency. Dashboard displays live consumption metrics across all connected devices with accurate trend visualization.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4699"/>
            <a:ext cx="78846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System Features &amp; Benefits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50676"/>
            <a:ext cx="1783675" cy="17836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6050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Live Monitoring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091232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Track energy consumption in real-time across all connected smart home devices with second-level precision.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442" y="2550676"/>
            <a:ext cx="1783675" cy="1783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605099"/>
            <a:ext cx="30210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Interactive Analytics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091232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Explore consumption patterns through dynamic charts, customizable reports, and drill-down capabilities.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574" y="2550676"/>
            <a:ext cx="1783675" cy="17836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46050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Smart Alerts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091232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Receive instant notifications when usage exceeds thresholds or anomalies are detected in consumption patterns.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6707" y="2550676"/>
            <a:ext cx="1783675" cy="17836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6050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Historical Insights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091232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Compare current usage against historical data to identify trends and measure the impact of efficiency improvements.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Sora Light</vt:lpstr>
      <vt:lpstr>Sora Semi Bold</vt:lpstr>
      <vt:lpstr>Calibri</vt:lpstr>
      <vt:lpstr>Consolas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Windows User</cp:lastModifiedBy>
  <cp:revision>2</cp:revision>
  <dcterms:created xsi:type="dcterms:W3CDTF">2026-02-03T15:35:50Z</dcterms:created>
  <dcterms:modified xsi:type="dcterms:W3CDTF">2026-02-03T16:00:47Z</dcterms:modified>
</cp:coreProperties>
</file>